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561263" cy="10693400"/>
  <p:notesSz cx="6807200" cy="9939338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4821"/>
    <a:srgbClr val="007434"/>
    <a:srgbClr val="FEB8CC"/>
    <a:srgbClr val="000000"/>
    <a:srgbClr val="FFFFCC"/>
    <a:srgbClr val="FF5050"/>
    <a:srgbClr val="B8DDFE"/>
    <a:srgbClr val="F7CD57"/>
    <a:srgbClr val="DBB8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53" autoAdjust="0"/>
    <p:restoredTop sz="94660"/>
  </p:normalViewPr>
  <p:slideViewPr>
    <p:cSldViewPr snapToGrid="0">
      <p:cViewPr>
        <p:scale>
          <a:sx n="75" d="100"/>
          <a:sy n="75" d="100"/>
        </p:scale>
        <p:origin x="1572" y="54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787" cy="496967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2"/>
            <a:ext cx="2949787" cy="496967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72C30DFE-135E-40F6-8E49-506602FE4A0F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8"/>
            <a:ext cx="2949787" cy="49696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8"/>
            <a:ext cx="2949787" cy="49696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4A731586-2F1C-4840-AF11-B45FB46F51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785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787" cy="496967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2"/>
            <a:ext cx="2949787" cy="496967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2752B89D-B940-4BAA-BA88-1A7F97A5EC4A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20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20" tIns="45710" rIns="91420" bIns="4571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8"/>
            <a:ext cx="2949787" cy="49696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8"/>
            <a:ext cx="2949787" cy="49696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0F0903CD-4067-4746-93F5-0CC96EE88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880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903CD-4067-4746-93F5-0CC96EE8808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669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 flipH="1">
            <a:off x="2205368" y="0"/>
            <a:ext cx="5355895" cy="106934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16200000">
            <a:off x="-3141332" y="5346700"/>
            <a:ext cx="106934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ctrTitle"/>
          </p:nvPr>
        </p:nvSpPr>
        <p:spPr>
          <a:xfrm>
            <a:off x="2784096" y="831709"/>
            <a:ext cx="4221705" cy="447221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5" name="サブタイトル 24"/>
          <p:cNvSpPr>
            <a:spLocks noGrp="1"/>
          </p:cNvSpPr>
          <p:nvPr>
            <p:ph type="subTitle" idx="1"/>
          </p:nvPr>
        </p:nvSpPr>
        <p:spPr>
          <a:xfrm>
            <a:off x="2773821" y="5519566"/>
            <a:ext cx="4229460" cy="17171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31" name="日付プレースホルダー 30"/>
          <p:cNvSpPr>
            <a:spLocks noGrp="1"/>
          </p:cNvSpPr>
          <p:nvPr>
            <p:ph type="dt" sz="half" idx="10"/>
          </p:nvPr>
        </p:nvSpPr>
        <p:spPr>
          <a:xfrm>
            <a:off x="4854973" y="10225538"/>
            <a:ext cx="1655857" cy="353799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7E6900B-DB57-48CD-8865-955DBE6959CC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18" name="フッター プレースホルダー 17"/>
          <p:cNvSpPr>
            <a:spLocks noGrp="1"/>
          </p:cNvSpPr>
          <p:nvPr>
            <p:ph type="ftr" sz="quarter" idx="11"/>
          </p:nvPr>
        </p:nvSpPr>
        <p:spPr>
          <a:xfrm>
            <a:off x="2331389" y="10225538"/>
            <a:ext cx="2420962" cy="356447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6516780" y="10222890"/>
            <a:ext cx="486501" cy="356447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D847DBE-B6FC-4360-9AB3-E88DFCA0F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900B-DB57-48CD-8865-955DBE6959CC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7DBE-B6FC-4360-9AB3-E88DFCA0F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18905" y="428727"/>
            <a:ext cx="1260211" cy="9124045"/>
          </a:xfrm>
        </p:spPr>
        <p:txBody>
          <a:bodyPr vert="eaVert"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8063" y="428239"/>
            <a:ext cx="4977831" cy="912404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508426" y="10225538"/>
            <a:ext cx="1655857" cy="353799"/>
          </a:xfrm>
        </p:spPr>
        <p:txBody>
          <a:bodyPr/>
          <a:lstStyle/>
          <a:p>
            <a:fld id="{A7E6900B-DB57-48CD-8865-955DBE6959CC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78063" y="10222890"/>
            <a:ext cx="3024505" cy="356447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171904" y="10218138"/>
            <a:ext cx="486501" cy="35644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847DBE-B6FC-4360-9AB3-E88DFCA0F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スライド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495" y="892"/>
            <a:ext cx="7560273" cy="10691614"/>
          </a:xfrm>
          <a:prstGeom prst="rect">
            <a:avLst/>
          </a:prstGeom>
          <a:solidFill>
            <a:srgbClr val="FFFC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495" y="892"/>
            <a:ext cx="7560768" cy="562441"/>
          </a:xfrm>
          <a:prstGeom prst="rect">
            <a:avLst/>
          </a:prstGeom>
          <a:solidFill>
            <a:srgbClr val="FEB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>
            <a:off x="495" y="1126455"/>
            <a:ext cx="7560768" cy="562441"/>
          </a:xfrm>
          <a:prstGeom prst="rect">
            <a:avLst/>
          </a:prstGeom>
          <a:solidFill>
            <a:srgbClr val="B8DD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495" y="2252018"/>
            <a:ext cx="7560768" cy="562441"/>
          </a:xfrm>
          <a:prstGeom prst="rect">
            <a:avLst/>
          </a:prstGeom>
          <a:solidFill>
            <a:srgbClr val="B8FE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 userDrawn="1"/>
        </p:nvSpPr>
        <p:spPr>
          <a:xfrm>
            <a:off x="495" y="3377581"/>
            <a:ext cx="7560768" cy="562441"/>
          </a:xfrm>
          <a:prstGeom prst="rect">
            <a:avLst/>
          </a:prstGeom>
          <a:solidFill>
            <a:srgbClr val="FED3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 userDrawn="1"/>
        </p:nvSpPr>
        <p:spPr>
          <a:xfrm>
            <a:off x="495" y="4503143"/>
            <a:ext cx="7560768" cy="562441"/>
          </a:xfrm>
          <a:prstGeom prst="rect">
            <a:avLst/>
          </a:prstGeom>
          <a:solidFill>
            <a:srgbClr val="DBB8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 userDrawn="1"/>
        </p:nvSpPr>
        <p:spPr>
          <a:xfrm>
            <a:off x="495" y="5628707"/>
            <a:ext cx="7560768" cy="562441"/>
          </a:xfrm>
          <a:prstGeom prst="rect">
            <a:avLst/>
          </a:prstGeom>
          <a:solidFill>
            <a:srgbClr val="FEB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95" y="6754271"/>
            <a:ext cx="7560768" cy="562441"/>
          </a:xfrm>
          <a:prstGeom prst="rect">
            <a:avLst/>
          </a:prstGeom>
          <a:solidFill>
            <a:srgbClr val="B8DD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95" y="7879833"/>
            <a:ext cx="7560768" cy="562441"/>
          </a:xfrm>
          <a:prstGeom prst="rect">
            <a:avLst/>
          </a:prstGeom>
          <a:solidFill>
            <a:srgbClr val="B8FE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 userDrawn="1"/>
        </p:nvSpPr>
        <p:spPr>
          <a:xfrm>
            <a:off x="495" y="9005396"/>
            <a:ext cx="7560768" cy="562441"/>
          </a:xfrm>
          <a:prstGeom prst="rect">
            <a:avLst/>
          </a:prstGeom>
          <a:solidFill>
            <a:srgbClr val="FED3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 userDrawn="1"/>
        </p:nvSpPr>
        <p:spPr>
          <a:xfrm>
            <a:off x="495" y="10130959"/>
            <a:ext cx="7560768" cy="562441"/>
          </a:xfrm>
          <a:prstGeom prst="rect">
            <a:avLst/>
          </a:prstGeom>
          <a:solidFill>
            <a:srgbClr val="DBB8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 userDrawn="1"/>
        </p:nvSpPr>
        <p:spPr>
          <a:xfrm>
            <a:off x="136679" y="153727"/>
            <a:ext cx="7287904" cy="10385946"/>
          </a:xfrm>
          <a:prstGeom prst="rect">
            <a:avLst/>
          </a:prstGeom>
          <a:noFill/>
          <a:ln w="101600" cap="rnd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図プレースホルダー 20"/>
          <p:cNvSpPr>
            <a:spLocks noGrp="1"/>
          </p:cNvSpPr>
          <p:nvPr>
            <p:ph type="pic" sz="quarter" idx="10" hasCustomPrompt="1"/>
          </p:nvPr>
        </p:nvSpPr>
        <p:spPr>
          <a:xfrm>
            <a:off x="349250" y="2676525"/>
            <a:ext cx="6862763" cy="3179763"/>
          </a:xfrm>
          <a:blipFill dpi="0" rotWithShape="1">
            <a:blip r:embed="rId2"/>
            <a:srcRect/>
            <a:tile tx="0" ty="0" sx="65000" sy="65000" flip="none" algn="ctr"/>
          </a:blipFill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kumimoji="1" lang="ja-JP" altLang="en-US" dirty="0" smtClean="0"/>
              <a:t>写真を追加する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5793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スライド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Brush/>
                    </a14:imgEffect>
                    <a14:imgEffect>
                      <a14:colorTemperature colorTemp="47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432"/>
          <a:stretch/>
        </p:blipFill>
        <p:spPr>
          <a:xfrm>
            <a:off x="-1" y="0"/>
            <a:ext cx="7561263" cy="10693400"/>
          </a:xfrm>
          <a:prstGeom prst="rect">
            <a:avLst/>
          </a:prstGeom>
        </p:spPr>
      </p:pic>
      <p:sp>
        <p:nvSpPr>
          <p:cNvPr id="21" name="図プレースホルダー 20"/>
          <p:cNvSpPr>
            <a:spLocks noGrp="1"/>
          </p:cNvSpPr>
          <p:nvPr>
            <p:ph type="pic" sz="quarter" idx="10" hasCustomPrompt="1"/>
          </p:nvPr>
        </p:nvSpPr>
        <p:spPr>
          <a:xfrm>
            <a:off x="349250" y="361507"/>
            <a:ext cx="3754917" cy="5494781"/>
          </a:xfrm>
          <a:blipFill dpi="0" rotWithShape="1">
            <a:blip r:embed="rId4"/>
            <a:srcRect/>
            <a:tile tx="-508000" ty="127000" sx="65000" sy="65000" flip="none" algn="ctr"/>
          </a:blipFill>
          <a:effectLst>
            <a:softEdge rad="127000"/>
          </a:effectLst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kumimoji="1" lang="ja-JP" altLang="en-US" dirty="0" smtClean="0"/>
              <a:t>写真を追加する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443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900B-DB57-48CD-8865-955DBE6959CC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7DBE-B6FC-4360-9AB3-E88DFCA0F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2147" y="4399976"/>
            <a:ext cx="5172724" cy="2123828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2147" y="2970390"/>
            <a:ext cx="5172724" cy="115932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906519" y="10223767"/>
            <a:ext cx="1655857" cy="353799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7E6900B-DB57-48CD-8865-955DBE6959CC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1434984" y="10223767"/>
            <a:ext cx="2394400" cy="356447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568371" y="10221119"/>
            <a:ext cx="486501" cy="356447"/>
          </a:xfrm>
        </p:spPr>
        <p:txBody>
          <a:bodyPr/>
          <a:lstStyle/>
          <a:p>
            <a:fld id="{7D847DBE-B6FC-4360-9AB3-E88DFCA0F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99026"/>
            <a:ext cx="5988520" cy="1782233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2911086" cy="7057150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55497" y="2495127"/>
            <a:ext cx="2911086" cy="7057150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900B-DB57-48CD-8865-955DBE6959CC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7DBE-B6FC-4360-9AB3-E88DFCA0F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99026"/>
            <a:ext cx="5988520" cy="1782233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9148798"/>
            <a:ext cx="2911086" cy="712893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3455497" y="9148798"/>
            <a:ext cx="2911086" cy="712893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378063" y="2669202"/>
            <a:ext cx="2911086" cy="64160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55497" y="2669202"/>
            <a:ext cx="2911086" cy="64160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900B-DB57-48CD-8865-955DBE6959CC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7DBE-B6FC-4360-9AB3-E88DFCA0F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99026"/>
            <a:ext cx="5988520" cy="1782233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900B-DB57-48CD-8865-955DBE6959CC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7DBE-B6FC-4360-9AB3-E88DFCA0F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7E6900B-DB57-48CD-8865-955DBE6959CC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7DBE-B6FC-4360-9AB3-E88DFCA0F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356446"/>
            <a:ext cx="4877015" cy="182976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378063" y="2334860"/>
            <a:ext cx="4877015" cy="93947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378063" y="3326835"/>
            <a:ext cx="5986000" cy="68166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900B-DB57-48CD-8865-955DBE6959CC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7DBE-B6FC-4360-9AB3-E88DFCA0F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 rot="21240000">
            <a:off x="494466" y="1566539"/>
            <a:ext cx="3571859" cy="6724419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 rot="21420000">
            <a:off x="493422" y="1557414"/>
            <a:ext cx="3571859" cy="6724419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56298" y="1782233"/>
            <a:ext cx="2835474" cy="320802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456298" y="5120037"/>
            <a:ext cx="2835474" cy="2994152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900B-DB57-48CD-8865-955DBE6959CC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7DBE-B6FC-4360-9AB3-E88DFCA0F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図プレースホルダー 9"/>
          <p:cNvSpPr>
            <a:spLocks noGrp="1"/>
          </p:cNvSpPr>
          <p:nvPr>
            <p:ph type="pic" idx="1"/>
          </p:nvPr>
        </p:nvSpPr>
        <p:spPr>
          <a:xfrm>
            <a:off x="548805" y="1623192"/>
            <a:ext cx="3478181" cy="6558619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 flipH="1">
            <a:off x="6742126" y="0"/>
            <a:ext cx="819137" cy="10693400"/>
          </a:xfrm>
          <a:prstGeom prst="rect">
            <a:avLst/>
          </a:prstGeom>
          <a:blipFill>
            <a:blip r:embed="rId15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タイトル プレースホルダー 2"/>
          <p:cNvSpPr>
            <a:spLocks noGrp="1"/>
          </p:cNvSpPr>
          <p:nvPr>
            <p:ph type="title"/>
          </p:nvPr>
        </p:nvSpPr>
        <p:spPr>
          <a:xfrm>
            <a:off x="378063" y="499026"/>
            <a:ext cx="5986000" cy="1782233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idx="1"/>
          </p:nvPr>
        </p:nvSpPr>
        <p:spPr>
          <a:xfrm>
            <a:off x="378063" y="2509497"/>
            <a:ext cx="5986000" cy="755666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7" name="日付プレースホルダー 26"/>
          <p:cNvSpPr>
            <a:spLocks noGrp="1"/>
          </p:cNvSpPr>
          <p:nvPr>
            <p:ph type="dt" sz="half" idx="2"/>
          </p:nvPr>
        </p:nvSpPr>
        <p:spPr>
          <a:xfrm>
            <a:off x="3511006" y="10225538"/>
            <a:ext cx="1655857" cy="353799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7E6900B-DB57-48CD-8865-955DBE6959CC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378063" y="10225538"/>
            <a:ext cx="3024505" cy="356447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4"/>
          </p:nvPr>
        </p:nvSpPr>
        <p:spPr>
          <a:xfrm>
            <a:off x="5169383" y="10222890"/>
            <a:ext cx="486501" cy="356447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D847DBE-B6FC-4360-9AB3-E88DFCA0F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60" r:id="rId13"/>
  </p:sldLayoutIdLst>
  <p:txStyles>
    <p:titleStyle>
      <a:lvl1pPr algn="l" rtl="0" eaLnBrk="1" latinLnBrk="0" hangingPunct="1">
        <a:spcBef>
          <a:spcPct val="0"/>
        </a:spcBef>
        <a:buNone/>
        <a:defRPr kumimoji="1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1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1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1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1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1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テキスト ボックス 30"/>
          <p:cNvSpPr txBox="1"/>
          <p:nvPr/>
        </p:nvSpPr>
        <p:spPr>
          <a:xfrm>
            <a:off x="305611" y="152760"/>
            <a:ext cx="68996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dirty="0" smtClean="0">
                <a:solidFill>
                  <a:srgbClr val="FF0066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北区・板橋区合同アスナビ開催</a:t>
            </a:r>
            <a:endParaRPr kumimoji="1" lang="ja-JP" altLang="en-US" sz="4000" dirty="0">
              <a:solidFill>
                <a:srgbClr val="FF0066"/>
              </a:solidFill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60866" y="9891613"/>
            <a:ext cx="564627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solidFill>
                  <a:srgbClr val="002060"/>
                </a:solidFill>
                <a:effectLst>
                  <a:glow rad="165100">
                    <a:schemeClr val="bg1"/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北区地域振興部　東京オリンピック・パラリンピック担当課</a:t>
            </a:r>
            <a:endParaRPr lang="ja-JP" altLang="en-US" sz="1050" dirty="0">
              <a:solidFill>
                <a:srgbClr val="002060"/>
              </a:solidFill>
              <a:effectLst>
                <a:glow rad="165100">
                  <a:schemeClr val="bg1"/>
                </a:glo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ja-JP" altLang="en-US" sz="1050" dirty="0" smtClean="0">
                <a:solidFill>
                  <a:srgbClr val="002060"/>
                </a:solidFill>
                <a:effectLst>
                  <a:glow rad="165100">
                    <a:schemeClr val="bg1"/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　〒</a:t>
            </a:r>
            <a:r>
              <a:rPr lang="en-US" altLang="ja-JP" sz="1050" dirty="0" smtClean="0">
                <a:solidFill>
                  <a:srgbClr val="002060"/>
                </a:solidFill>
                <a:effectLst>
                  <a:glow rad="165100">
                    <a:schemeClr val="bg1"/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114-8503</a:t>
            </a:r>
            <a:r>
              <a:rPr lang="ja-JP" altLang="en-US" sz="1050" dirty="0" smtClean="0">
                <a:solidFill>
                  <a:srgbClr val="002060"/>
                </a:solidFill>
                <a:effectLst>
                  <a:glow rad="165100">
                    <a:schemeClr val="bg1"/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　　北区王子</a:t>
            </a:r>
            <a:r>
              <a:rPr lang="en-US" altLang="ja-JP" sz="1050" dirty="0" smtClean="0">
                <a:solidFill>
                  <a:srgbClr val="002060"/>
                </a:solidFill>
                <a:effectLst>
                  <a:glow rad="165100">
                    <a:schemeClr val="bg1"/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1-11-1</a:t>
            </a:r>
            <a:r>
              <a:rPr lang="ja-JP" altLang="en-US" sz="1050" dirty="0" smtClean="0">
                <a:solidFill>
                  <a:srgbClr val="002060"/>
                </a:solidFill>
                <a:effectLst>
                  <a:glow rad="165100">
                    <a:schemeClr val="bg1"/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　北とぴあ</a:t>
            </a:r>
            <a:r>
              <a:rPr lang="en-US" altLang="ja-JP" sz="1050" dirty="0" smtClean="0">
                <a:solidFill>
                  <a:srgbClr val="002060"/>
                </a:solidFill>
                <a:effectLst>
                  <a:glow rad="165100">
                    <a:schemeClr val="bg1"/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10</a:t>
            </a:r>
            <a:r>
              <a:rPr lang="ja-JP" altLang="en-US" sz="1050" dirty="0" smtClean="0">
                <a:solidFill>
                  <a:srgbClr val="002060"/>
                </a:solidFill>
                <a:effectLst>
                  <a:glow rad="165100">
                    <a:schemeClr val="bg1"/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階</a:t>
            </a:r>
            <a:r>
              <a:rPr lang="ja-JP" altLang="en-US" sz="1050" dirty="0">
                <a:solidFill>
                  <a:srgbClr val="002060"/>
                </a:solidFill>
                <a:effectLst>
                  <a:glow rad="165100">
                    <a:schemeClr val="bg1"/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　</a:t>
            </a:r>
            <a:endParaRPr lang="en-US" altLang="ja-JP" sz="1050" dirty="0" smtClean="0">
              <a:solidFill>
                <a:srgbClr val="002060"/>
              </a:solidFill>
              <a:effectLst>
                <a:glow rad="165100">
                  <a:schemeClr val="bg1"/>
                </a:glo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ja-JP" altLang="en-US" sz="1050" dirty="0">
                <a:solidFill>
                  <a:srgbClr val="002060"/>
                </a:solidFill>
                <a:effectLst>
                  <a:glow rad="165100">
                    <a:schemeClr val="bg1"/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　</a:t>
            </a:r>
            <a:r>
              <a:rPr lang="en-US" altLang="ja-JP" sz="1050" dirty="0" smtClean="0">
                <a:solidFill>
                  <a:srgbClr val="002060"/>
                </a:solidFill>
                <a:effectLst>
                  <a:glow rad="165100">
                    <a:schemeClr val="bg1"/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TEL</a:t>
            </a:r>
            <a:r>
              <a:rPr lang="ja-JP" altLang="en-US" sz="1050" dirty="0">
                <a:solidFill>
                  <a:srgbClr val="002060"/>
                </a:solidFill>
                <a:effectLst>
                  <a:glow rad="165100">
                    <a:schemeClr val="bg1"/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：</a:t>
            </a:r>
            <a:r>
              <a:rPr lang="en-US" altLang="ja-JP" sz="1050" dirty="0" smtClean="0">
                <a:solidFill>
                  <a:srgbClr val="002060"/>
                </a:solidFill>
                <a:effectLst>
                  <a:glow rad="165100">
                    <a:schemeClr val="bg1"/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03-5390-1136 </a:t>
            </a:r>
            <a:r>
              <a:rPr lang="ja-JP" altLang="en-US" sz="1050" dirty="0" smtClean="0">
                <a:solidFill>
                  <a:srgbClr val="002060"/>
                </a:solidFill>
                <a:effectLst>
                  <a:glow rad="165100">
                    <a:schemeClr val="bg1"/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　</a:t>
            </a:r>
            <a:r>
              <a:rPr lang="en-US" altLang="ja-JP" sz="1050" dirty="0" smtClean="0">
                <a:solidFill>
                  <a:srgbClr val="002060"/>
                </a:solidFill>
                <a:effectLst>
                  <a:glow rad="165100">
                    <a:schemeClr val="bg1"/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FAX</a:t>
            </a:r>
            <a:r>
              <a:rPr lang="ja-JP" altLang="en-US" sz="1050" dirty="0">
                <a:solidFill>
                  <a:srgbClr val="002060"/>
                </a:solidFill>
                <a:effectLst>
                  <a:glow rad="165100">
                    <a:schemeClr val="bg1"/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：</a:t>
            </a:r>
            <a:r>
              <a:rPr lang="en-US" altLang="ja-JP" sz="1050" dirty="0" smtClean="0">
                <a:solidFill>
                  <a:srgbClr val="002060"/>
                </a:solidFill>
                <a:effectLst>
                  <a:glow rad="165100">
                    <a:schemeClr val="bg1"/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03-5390-1137</a:t>
            </a:r>
            <a:r>
              <a:rPr lang="ja-JP" altLang="en-US" sz="1050" dirty="0" smtClean="0">
                <a:solidFill>
                  <a:srgbClr val="002060"/>
                </a:solidFill>
                <a:effectLst>
                  <a:glow rad="165100">
                    <a:schemeClr val="bg1"/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　</a:t>
            </a:r>
            <a:r>
              <a:rPr lang="en-US" altLang="ja-JP" sz="1050" dirty="0" smtClean="0">
                <a:solidFill>
                  <a:srgbClr val="002060"/>
                </a:solidFill>
                <a:effectLst>
                  <a:glow rad="165100">
                    <a:schemeClr val="bg1"/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E-mail</a:t>
            </a:r>
            <a:r>
              <a:rPr lang="ja-JP" altLang="en-US" sz="1050" dirty="0" smtClean="0">
                <a:solidFill>
                  <a:srgbClr val="002060"/>
                </a:solidFill>
                <a:effectLst>
                  <a:glow rad="165100">
                    <a:schemeClr val="bg1"/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：</a:t>
            </a:r>
            <a:r>
              <a:rPr lang="en-US" altLang="ja-JP" sz="1050" dirty="0" smtClean="0">
                <a:solidFill>
                  <a:srgbClr val="002060"/>
                </a:solidFill>
                <a:effectLst>
                  <a:glow rad="165100">
                    <a:schemeClr val="bg1"/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oripara@city.kita.lg.jp</a:t>
            </a:r>
            <a:r>
              <a:rPr lang="ja-JP" altLang="en-US" sz="1050" dirty="0" smtClean="0">
                <a:solidFill>
                  <a:srgbClr val="002060"/>
                </a:solidFill>
                <a:effectLst>
                  <a:glow rad="165100">
                    <a:schemeClr val="bg1"/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　</a:t>
            </a:r>
            <a:endParaRPr lang="en-US" altLang="ja-JP" sz="1050" dirty="0" smtClean="0">
              <a:solidFill>
                <a:srgbClr val="002060"/>
              </a:solidFill>
              <a:effectLst>
                <a:glow rad="165100">
                  <a:schemeClr val="bg1"/>
                </a:glo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1762" y="1496255"/>
            <a:ext cx="7219514" cy="7232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★「アスナビ」とは</a:t>
            </a:r>
            <a:r>
              <a:rPr lang="en-US" altLang="ja-JP" sz="14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…</a:t>
            </a:r>
          </a:p>
          <a:p>
            <a:r>
              <a:rPr lang="ja-JP" altLang="en-US" sz="9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現役トップアスリートが競技をしながら仕事のできる環境を整えるために、日本オリンピック委員会がトップアスリートの就職を支援する取組みです。企業への就職を望むアスリートと、競技活動に理解を示してくださる企業とをマッチングし、スポーツ界と産業界の間に</a:t>
            </a:r>
            <a:r>
              <a:rPr lang="en-US" altLang="ja-JP" sz="9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Win-Win</a:t>
            </a:r>
            <a:r>
              <a:rPr lang="ja-JP" altLang="en-US" sz="9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の関係をつくることを目的としています。</a:t>
            </a:r>
            <a:endParaRPr lang="en-US" altLang="ja-JP" sz="900" dirty="0" smtClean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556588" y="839001"/>
            <a:ext cx="39021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主催　（公財）日本オリンピック委員会</a:t>
            </a:r>
            <a:endParaRPr kumimoji="1" lang="en-US" altLang="ja-JP" sz="11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1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共催　北区、板橋区、東京商工会議所</a:t>
            </a:r>
            <a:r>
              <a:rPr lang="ja-JP" altLang="en-US" sz="11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11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文京、北、荒川、　　</a:t>
            </a:r>
            <a:r>
              <a:rPr lang="ja-JP" altLang="en-US" sz="11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en-US" altLang="ja-JP" sz="11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1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豊島、板橋、足立、練馬支部</a:t>
            </a:r>
            <a:endParaRPr kumimoji="1" lang="en-US" altLang="ja-JP" sz="11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24383"/>
              </p:ext>
            </p:extLst>
          </p:nvPr>
        </p:nvGraphicFramePr>
        <p:xfrm>
          <a:off x="260866" y="6473415"/>
          <a:ext cx="6999270" cy="32340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2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6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57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9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企業名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480"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solidFill>
                            <a:schemeClr val="tx1"/>
                          </a:solidFill>
                          <a:effectLst/>
                        </a:rPr>
                        <a:t>連絡先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 smtClean="0">
                          <a:solidFill>
                            <a:schemeClr val="tx1"/>
                          </a:solidFill>
                          <a:effectLst/>
                        </a:rPr>
                        <a:t>住所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/>
                        </a:rPr>
                        <a:t>（〒　　　－　　　　）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2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 smtClean="0">
                          <a:solidFill>
                            <a:schemeClr val="tx1"/>
                          </a:solidFill>
                          <a:effectLst/>
                        </a:rPr>
                        <a:t>電</a:t>
                      </a:r>
                      <a:r>
                        <a:rPr lang="ja-JP" sz="1050" kern="1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話</a:t>
                      </a:r>
                      <a:r>
                        <a:rPr lang="ja-JP" altLang="en-US" sz="1050" kern="1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番号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214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solidFill>
                            <a:schemeClr val="tx1"/>
                          </a:solidFill>
                          <a:effectLst/>
                        </a:rPr>
                        <a:t>参加</a:t>
                      </a: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</a:rPr>
                        <a:t>者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/>
                        </a:rPr>
                        <a:t>役　職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/>
                        </a:rPr>
                        <a:t>氏　名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214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2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2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97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/>
                        </a:rPr>
                        <a:t>申込方法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</a:rPr>
                        <a:t>①電話　②上記を記載の上、</a:t>
                      </a:r>
                      <a:r>
                        <a:rPr lang="en-US" altLang="ja-JP" sz="1100" kern="100" dirty="0" smtClean="0">
                          <a:solidFill>
                            <a:schemeClr val="tx1"/>
                          </a:solidFill>
                          <a:effectLst/>
                        </a:rPr>
                        <a:t>FAX</a:t>
                      </a: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</a:rPr>
                        <a:t>またはメールで送付。</a:t>
                      </a:r>
                      <a:endParaRPr lang="en-US" altLang="ja-JP" sz="110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solidFill>
                            <a:schemeClr val="tx1"/>
                          </a:solidFill>
                          <a:effectLst/>
                        </a:rPr>
                        <a:t>※</a:t>
                      </a: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</a:rPr>
                        <a:t>申込先は下記参照。　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97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/>
                        </a:rPr>
                        <a:t>締切期限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</a:rPr>
                        <a:t>月</a:t>
                      </a: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</a:rPr>
                        <a:t>日（金）</a:t>
                      </a: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</a:rPr>
                        <a:t>時まで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999928"/>
                  </a:ext>
                </a:extLst>
              </a:tr>
            </a:tbl>
          </a:graphicData>
        </a:graphic>
      </p:graphicFrame>
      <p:sp>
        <p:nvSpPr>
          <p:cNvPr id="38" name="テキスト ボックス 37"/>
          <p:cNvSpPr txBox="1"/>
          <p:nvPr/>
        </p:nvSpPr>
        <p:spPr>
          <a:xfrm>
            <a:off x="179519" y="9698881"/>
            <a:ext cx="1521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《</a:t>
            </a:r>
            <a:r>
              <a:rPr lang="ja-JP" altLang="en-US" sz="11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問合先・申込先</a:t>
            </a:r>
            <a:r>
              <a:rPr lang="en-US" altLang="ja-JP" sz="1100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》</a:t>
            </a:r>
            <a:endParaRPr kumimoji="1" lang="en-US" altLang="ja-JP" sz="1100" dirty="0" smtClean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179519" y="2289203"/>
            <a:ext cx="6984000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103499" y="5631514"/>
            <a:ext cx="6974958" cy="6924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3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★アスリートを採用することのメリット： ①企業全体の活性化</a:t>
            </a:r>
            <a:endParaRPr lang="en-US" altLang="ja-JP" sz="1300" dirty="0" smtClean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300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13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　　　　　　　　　　　　 ②企業内の連帯感と社員の士気向上</a:t>
            </a:r>
            <a:endParaRPr lang="en-US" altLang="ja-JP" sz="1300" dirty="0" smtClean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300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13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　　　　　　　　　　　　　　　　　　③企業の知名度アップ</a:t>
            </a:r>
            <a:r>
              <a:rPr lang="ja-JP" altLang="en-US" sz="1300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と</a:t>
            </a:r>
            <a:r>
              <a:rPr lang="ja-JP" altLang="en-US" sz="13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イメージアップ</a:t>
            </a:r>
            <a:endParaRPr lang="en-US" altLang="ja-JP" sz="1300" dirty="0" smtClean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80868" y="2333339"/>
            <a:ext cx="491678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★日時：令和</a:t>
            </a:r>
            <a:r>
              <a:rPr lang="en-US" altLang="ja-JP" sz="14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</a:t>
            </a:r>
            <a:r>
              <a:rPr lang="ja-JP" altLang="en-US" sz="14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年</a:t>
            </a:r>
            <a:r>
              <a:rPr lang="en-US" altLang="ja-JP" sz="14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11</a:t>
            </a:r>
            <a:r>
              <a:rPr lang="ja-JP" altLang="en-US" sz="14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月</a:t>
            </a:r>
            <a:r>
              <a:rPr lang="en-US" altLang="ja-JP" sz="1400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8</a:t>
            </a:r>
            <a:r>
              <a:rPr lang="ja-JP" altLang="en-US" sz="14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日（月）午後</a:t>
            </a:r>
            <a:r>
              <a:rPr lang="en-US" altLang="ja-JP" sz="1400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</a:t>
            </a:r>
            <a:r>
              <a:rPr lang="ja-JP" altLang="en-US" sz="14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時～</a:t>
            </a:r>
            <a:r>
              <a:rPr lang="en-US" altLang="ja-JP" sz="14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5</a:t>
            </a:r>
            <a:r>
              <a:rPr lang="ja-JP" altLang="en-US" sz="14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時</a:t>
            </a:r>
            <a:endParaRPr lang="en-US" altLang="ja-JP" sz="1400" dirty="0" smtClean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cxnSp>
        <p:nvCxnSpPr>
          <p:cNvPr id="47" name="直線コネクタ 46"/>
          <p:cNvCxnSpPr/>
          <p:nvPr/>
        </p:nvCxnSpPr>
        <p:spPr>
          <a:xfrm>
            <a:off x="8579049" y="1857892"/>
            <a:ext cx="3744000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179519" y="2714471"/>
            <a:ext cx="6984000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80868" y="3296924"/>
            <a:ext cx="7691532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★内容</a:t>
            </a:r>
            <a:endParaRPr lang="en-US" altLang="ja-JP" sz="1400" dirty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en-US" altLang="ja-JP" sz="12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sz="12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アスナビ説明会</a:t>
            </a:r>
            <a:r>
              <a:rPr lang="en-US" altLang="ja-JP" sz="1200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  <a:r>
              <a:rPr lang="ja-JP" altLang="en-US" sz="12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午後</a:t>
            </a:r>
            <a:r>
              <a:rPr lang="en-US" altLang="ja-JP" sz="12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</a:t>
            </a:r>
            <a:r>
              <a:rPr lang="ja-JP" altLang="en-US" sz="12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時～</a:t>
            </a:r>
            <a:r>
              <a:rPr lang="en-US" altLang="ja-JP" sz="12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4</a:t>
            </a:r>
            <a:r>
              <a:rPr lang="ja-JP" altLang="en-US" sz="12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時</a:t>
            </a:r>
            <a:endParaRPr lang="en-US" altLang="ja-JP" sz="1200" dirty="0" smtClean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2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①概要説明</a:t>
            </a:r>
            <a:endParaRPr lang="en-US" altLang="ja-JP" sz="1200" dirty="0" smtClean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200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12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②採用</a:t>
            </a:r>
            <a:r>
              <a:rPr lang="ja-JP" altLang="en-US" sz="1200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企業事例</a:t>
            </a:r>
            <a:r>
              <a:rPr lang="ja-JP" altLang="en-US" sz="12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紹介</a:t>
            </a:r>
            <a:endParaRPr lang="en-US" altLang="ja-JP" sz="1200" dirty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2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内田</a:t>
            </a:r>
            <a:r>
              <a:rPr lang="ja-JP" altLang="en-US" sz="1200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建設株式会社 代表取締役　内田 眞 様</a:t>
            </a:r>
          </a:p>
          <a:p>
            <a:r>
              <a:rPr lang="ja-JP" altLang="en-US" sz="1000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10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en-US" altLang="ja-JP" sz="10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※</a:t>
            </a:r>
            <a:r>
              <a:rPr lang="ja-JP" altLang="en-US" sz="1000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同社</a:t>
            </a:r>
            <a:r>
              <a:rPr lang="ja-JP" altLang="en-US" sz="10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は北区・板橋区</a:t>
            </a:r>
            <a:r>
              <a:rPr lang="ja-JP" altLang="en-US" sz="1000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アスナビ説明会を機に</a:t>
            </a:r>
          </a:p>
          <a:p>
            <a:r>
              <a:rPr lang="ja-JP" altLang="en-US" sz="1000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</a:t>
            </a:r>
            <a:r>
              <a:rPr lang="ja-JP" altLang="en-US" sz="10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en-US" altLang="ja-JP" sz="10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2017</a:t>
            </a:r>
            <a:r>
              <a:rPr lang="ja-JP" altLang="en-US" sz="1000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年に陸上競技・三段跳の森本麻里子選手</a:t>
            </a:r>
            <a:r>
              <a:rPr lang="ja-JP" altLang="en-US" sz="10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を採用いただきました。</a:t>
            </a:r>
            <a:endParaRPr lang="ja-JP" altLang="en-US" sz="1000" dirty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2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③オリンピアン</a:t>
            </a:r>
            <a:r>
              <a:rPr lang="ja-JP" altLang="en-US" sz="1200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による応援</a:t>
            </a:r>
            <a:r>
              <a:rPr lang="ja-JP" altLang="en-US" sz="12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メッセージ</a:t>
            </a:r>
            <a:endParaRPr lang="en-US" altLang="ja-JP" sz="1200" dirty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2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フェンシング</a:t>
            </a:r>
            <a:r>
              <a:rPr lang="ja-JP" altLang="en-US" sz="1200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・エペ　宇山 賢 氏</a:t>
            </a:r>
          </a:p>
          <a:p>
            <a:r>
              <a:rPr lang="ja-JP" altLang="en-US" sz="10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</a:t>
            </a:r>
            <a:r>
              <a:rPr lang="en-US" altLang="ja-JP" sz="10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※</a:t>
            </a:r>
            <a:r>
              <a:rPr lang="ja-JP" altLang="en-US" sz="10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同選手は東京</a:t>
            </a:r>
            <a:r>
              <a:rPr lang="en-US" altLang="ja-JP" sz="10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2020</a:t>
            </a:r>
            <a:r>
              <a:rPr lang="ja-JP" altLang="en-US" sz="10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オリンピックで男子</a:t>
            </a:r>
            <a:r>
              <a:rPr lang="ja-JP" altLang="en-US" sz="1000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エペ団体</a:t>
            </a:r>
            <a:r>
              <a:rPr lang="ja-JP" altLang="en-US" sz="10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に出場。金</a:t>
            </a:r>
            <a:r>
              <a:rPr lang="ja-JP" altLang="en-US" sz="1000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メダル</a:t>
            </a:r>
            <a:r>
              <a:rPr lang="ja-JP" altLang="en-US" sz="10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獲得</a:t>
            </a:r>
            <a:r>
              <a:rPr lang="ja-JP" altLang="en-US" sz="1000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。</a:t>
            </a:r>
            <a:endParaRPr lang="en-US" altLang="ja-JP" sz="1000" dirty="0" smtClean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200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12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④就職希望アスリートによるプレゼンテーション</a:t>
            </a:r>
            <a:endParaRPr lang="en-US" altLang="ja-JP" sz="1200" dirty="0" smtClean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en-US" altLang="ja-JP" sz="12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lang="ja-JP" altLang="en-US" sz="12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アスリート情報交換会</a:t>
            </a:r>
            <a:r>
              <a:rPr lang="en-US" altLang="ja-JP" sz="1200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  <a:r>
              <a:rPr lang="ja-JP" altLang="en-US" sz="12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午後</a:t>
            </a:r>
            <a:r>
              <a:rPr lang="en-US" altLang="ja-JP" sz="12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4</a:t>
            </a:r>
            <a:r>
              <a:rPr lang="ja-JP" altLang="en-US" sz="12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時～</a:t>
            </a:r>
            <a:r>
              <a:rPr lang="en-US" altLang="ja-JP" sz="12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5</a:t>
            </a:r>
            <a:r>
              <a:rPr lang="ja-JP" altLang="en-US" sz="12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時</a:t>
            </a:r>
            <a:r>
              <a:rPr lang="ja-JP" altLang="en-US" sz="1200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en-US" altLang="ja-JP" sz="1200" dirty="0" smtClean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80868" y="2786904"/>
            <a:ext cx="717293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★会場：味の素</a:t>
            </a:r>
            <a:r>
              <a:rPr lang="ja-JP" altLang="en-US" sz="14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ナショナルトレーニングセンター（</a:t>
            </a:r>
            <a:r>
              <a:rPr lang="ja-JP" altLang="en-US" sz="14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北区西が丘</a:t>
            </a:r>
            <a:r>
              <a:rPr lang="en-US" altLang="ja-JP" sz="14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3-15-1</a:t>
            </a:r>
            <a:r>
              <a:rPr lang="ja-JP" altLang="en-US" sz="14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）</a:t>
            </a:r>
            <a:endParaRPr lang="en-US" altLang="ja-JP" sz="1400" dirty="0" smtClean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cxnSp>
        <p:nvCxnSpPr>
          <p:cNvPr id="59" name="直線コネクタ 58"/>
          <p:cNvCxnSpPr/>
          <p:nvPr/>
        </p:nvCxnSpPr>
        <p:spPr>
          <a:xfrm>
            <a:off x="221257" y="5581236"/>
            <a:ext cx="6984000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4057075" y="2322938"/>
            <a:ext cx="370012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★対象：北区内企業、ほか企業</a:t>
            </a:r>
            <a:endParaRPr lang="en-US" altLang="ja-JP" sz="1400" dirty="0" smtClean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cxnSp>
        <p:nvCxnSpPr>
          <p:cNvPr id="61" name="直線コネクタ 60"/>
          <p:cNvCxnSpPr/>
          <p:nvPr/>
        </p:nvCxnSpPr>
        <p:spPr>
          <a:xfrm>
            <a:off x="251520" y="6310899"/>
            <a:ext cx="6911999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179519" y="1439165"/>
            <a:ext cx="6984000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5417509" y="5270080"/>
            <a:ext cx="13131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令和元年度の様子</a:t>
            </a:r>
            <a:endParaRPr kumimoji="1" lang="ja-JP" altLang="en-US" sz="11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454" y="3407776"/>
            <a:ext cx="2769290" cy="1851336"/>
          </a:xfrm>
          <a:prstGeom prst="rect">
            <a:avLst/>
          </a:prstGeom>
        </p:spPr>
      </p:pic>
      <p:cxnSp>
        <p:nvCxnSpPr>
          <p:cNvPr id="33" name="直線コネクタ 32"/>
          <p:cNvCxnSpPr/>
          <p:nvPr/>
        </p:nvCxnSpPr>
        <p:spPr>
          <a:xfrm>
            <a:off x="179519" y="3197071"/>
            <a:ext cx="6984000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49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キュ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キュート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キュート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2228</TotalTime>
  <Words>461</Words>
  <Application>Microsoft Office PowerPoint</Application>
  <PresentationFormat>ユーザー設定</PresentationFormat>
  <Paragraphs>45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HGP創英角ﾎﾟｯﾌﾟ体</vt:lpstr>
      <vt:lpstr>HGS創英角ﾎﾟｯﾌﾟ体</vt:lpstr>
      <vt:lpstr>HG丸ｺﾞｼｯｸM-PRO</vt:lpstr>
      <vt:lpstr>ＭＳ Ｐゴシック</vt:lpstr>
      <vt:lpstr>ＭＳ 明朝</vt:lpstr>
      <vt:lpstr>メイリオ</vt:lpstr>
      <vt:lpstr>Calibri</vt:lpstr>
      <vt:lpstr>Century</vt:lpstr>
      <vt:lpstr>Times New Roman</vt:lpstr>
      <vt:lpstr>Trebuchet MS</vt:lpstr>
      <vt:lpstr>Wingdings</vt:lpstr>
      <vt:lpstr>Wingdings 2</vt:lpstr>
      <vt:lpstr>キュート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OSCET13</dc:creator>
  <cp:lastModifiedBy>西園　佳祐</cp:lastModifiedBy>
  <cp:revision>132</cp:revision>
  <cp:lastPrinted>2021-10-15T02:41:06Z</cp:lastPrinted>
  <dcterms:created xsi:type="dcterms:W3CDTF">2013-07-28T00:52:56Z</dcterms:created>
  <dcterms:modified xsi:type="dcterms:W3CDTF">2021-10-19T00:06:05Z</dcterms:modified>
</cp:coreProperties>
</file>